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74" r:id="rId5"/>
    <p:sldId id="275" r:id="rId6"/>
    <p:sldId id="276" r:id="rId7"/>
    <p:sldId id="277" r:id="rId8"/>
    <p:sldId id="273" r:id="rId9"/>
    <p:sldId id="267" r:id="rId10"/>
    <p:sldId id="268" r:id="rId11"/>
    <p:sldId id="280" r:id="rId12"/>
    <p:sldId id="278" r:id="rId13"/>
    <p:sldId id="279" r:id="rId14"/>
    <p:sldId id="269" r:id="rId15"/>
    <p:sldId id="266" r:id="rId16"/>
    <p:sldId id="281" r:id="rId17"/>
    <p:sldId id="282" r:id="rId18"/>
    <p:sldId id="283" r:id="rId19"/>
    <p:sldId id="284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90" autoAdjust="0"/>
    <p:restoredTop sz="96327"/>
  </p:normalViewPr>
  <p:slideViewPr>
    <p:cSldViewPr snapToGrid="0">
      <p:cViewPr varScale="1">
        <p:scale>
          <a:sx n="88" d="100"/>
          <a:sy n="88" d="100"/>
        </p:scale>
        <p:origin x="184" y="608"/>
      </p:cViewPr>
      <p:guideLst/>
    </p:cSldViewPr>
  </p:slideViewPr>
  <p:outlineViewPr>
    <p:cViewPr>
      <p:scale>
        <a:sx n="33" d="100"/>
        <a:sy n="33" d="100"/>
      </p:scale>
      <p:origin x="0" y="-200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10CB3E-5CF1-4079-982F-E03A9D6CFB89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87459D6-72B6-46E5-B177-5D402B3FE0F4}">
      <dgm:prSet/>
      <dgm:spPr/>
      <dgm:t>
        <a:bodyPr/>
        <a:lstStyle/>
        <a:p>
          <a:r>
            <a:rPr lang="en-US"/>
            <a:t>Anshuman Singh Dikhit</a:t>
          </a:r>
        </a:p>
      </dgm:t>
    </dgm:pt>
    <dgm:pt modelId="{D2FD7193-7232-4583-ACFB-B840B40404F4}" type="parTrans" cxnId="{D3168CFE-82F6-42C6-804D-B8C644AB8233}">
      <dgm:prSet/>
      <dgm:spPr/>
      <dgm:t>
        <a:bodyPr/>
        <a:lstStyle/>
        <a:p>
          <a:endParaRPr lang="en-US"/>
        </a:p>
      </dgm:t>
    </dgm:pt>
    <dgm:pt modelId="{CA98A8FA-9599-4D1D-8076-44D2F9212565}" type="sibTrans" cxnId="{D3168CFE-82F6-42C6-804D-B8C644AB8233}">
      <dgm:prSet/>
      <dgm:spPr/>
      <dgm:t>
        <a:bodyPr/>
        <a:lstStyle/>
        <a:p>
          <a:endParaRPr lang="en-US"/>
        </a:p>
      </dgm:t>
    </dgm:pt>
    <dgm:pt modelId="{31D01F9E-BA27-42FC-BA71-4CD3E9BC8BFA}">
      <dgm:prSet/>
      <dgm:spPr/>
      <dgm:t>
        <a:bodyPr/>
        <a:lstStyle/>
        <a:p>
          <a:r>
            <a:rPr lang="en-US"/>
            <a:t>Arash Nezam Saramadi</a:t>
          </a:r>
        </a:p>
      </dgm:t>
    </dgm:pt>
    <dgm:pt modelId="{74F6D08C-EA38-45A1-AA6D-0AC02CD670FE}" type="parTrans" cxnId="{BA876859-969F-4C99-93DD-CE8BBDFF3297}">
      <dgm:prSet/>
      <dgm:spPr/>
      <dgm:t>
        <a:bodyPr/>
        <a:lstStyle/>
        <a:p>
          <a:endParaRPr lang="en-US"/>
        </a:p>
      </dgm:t>
    </dgm:pt>
    <dgm:pt modelId="{04C67AEE-2F57-4C27-91B4-E2B465BB883A}" type="sibTrans" cxnId="{BA876859-969F-4C99-93DD-CE8BBDFF3297}">
      <dgm:prSet/>
      <dgm:spPr/>
      <dgm:t>
        <a:bodyPr/>
        <a:lstStyle/>
        <a:p>
          <a:endParaRPr lang="en-US"/>
        </a:p>
      </dgm:t>
    </dgm:pt>
    <dgm:pt modelId="{386D1ABD-4BE4-44ED-ABB4-BCE4A92D1A14}">
      <dgm:prSet/>
      <dgm:spPr/>
      <dgm:t>
        <a:bodyPr/>
        <a:lstStyle/>
        <a:p>
          <a:r>
            <a:rPr lang="en-US"/>
            <a:t>Kislay Kumar</a:t>
          </a:r>
        </a:p>
      </dgm:t>
    </dgm:pt>
    <dgm:pt modelId="{3A42337B-9EC9-480A-9E55-5E6FD252528E}" type="parTrans" cxnId="{398F0E60-89A5-4669-857A-4460810081A5}">
      <dgm:prSet/>
      <dgm:spPr/>
      <dgm:t>
        <a:bodyPr/>
        <a:lstStyle/>
        <a:p>
          <a:endParaRPr lang="en-US"/>
        </a:p>
      </dgm:t>
    </dgm:pt>
    <dgm:pt modelId="{ABB99165-32F1-445D-A14A-C0BB2FEC8777}" type="sibTrans" cxnId="{398F0E60-89A5-4669-857A-4460810081A5}">
      <dgm:prSet/>
      <dgm:spPr/>
      <dgm:t>
        <a:bodyPr/>
        <a:lstStyle/>
        <a:p>
          <a:endParaRPr lang="en-US"/>
        </a:p>
      </dgm:t>
    </dgm:pt>
    <dgm:pt modelId="{30C0BFD2-765B-47CB-AB7E-82D7703D18A3}">
      <dgm:prSet/>
      <dgm:spPr/>
      <dgm:t>
        <a:bodyPr/>
        <a:lstStyle/>
        <a:p>
          <a:r>
            <a:rPr lang="en-US"/>
            <a:t>Nitesh Kumar</a:t>
          </a:r>
        </a:p>
      </dgm:t>
    </dgm:pt>
    <dgm:pt modelId="{5931B80B-D63A-4B55-AE35-C25F4B2D821E}" type="parTrans" cxnId="{33FC112F-B25C-49D2-863B-9CD260D46A34}">
      <dgm:prSet/>
      <dgm:spPr/>
      <dgm:t>
        <a:bodyPr/>
        <a:lstStyle/>
        <a:p>
          <a:endParaRPr lang="en-US"/>
        </a:p>
      </dgm:t>
    </dgm:pt>
    <dgm:pt modelId="{405A0303-D528-4895-84BE-06F7E2750842}" type="sibTrans" cxnId="{33FC112F-B25C-49D2-863B-9CD260D46A34}">
      <dgm:prSet/>
      <dgm:spPr/>
      <dgm:t>
        <a:bodyPr/>
        <a:lstStyle/>
        <a:p>
          <a:endParaRPr lang="en-US"/>
        </a:p>
      </dgm:t>
    </dgm:pt>
    <dgm:pt modelId="{3A16ABE3-DF65-F249-AFAC-F1BB7F37FB73}" type="pres">
      <dgm:prSet presAssocID="{F810CB3E-5CF1-4079-982F-E03A9D6CFB8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4EDFAC6-9F75-B34A-8A09-C5DBF4E0EC68}" type="pres">
      <dgm:prSet presAssocID="{487459D6-72B6-46E5-B177-5D402B3FE0F4}" presName="hierRoot1" presStyleCnt="0"/>
      <dgm:spPr/>
    </dgm:pt>
    <dgm:pt modelId="{3F002E8F-616D-D24B-A95C-B2CE1039A7A6}" type="pres">
      <dgm:prSet presAssocID="{487459D6-72B6-46E5-B177-5D402B3FE0F4}" presName="composite" presStyleCnt="0"/>
      <dgm:spPr/>
    </dgm:pt>
    <dgm:pt modelId="{A40D6054-46A3-8E41-BB59-CB48C09DF045}" type="pres">
      <dgm:prSet presAssocID="{487459D6-72B6-46E5-B177-5D402B3FE0F4}" presName="background" presStyleLbl="node0" presStyleIdx="0" presStyleCnt="4"/>
      <dgm:spPr/>
    </dgm:pt>
    <dgm:pt modelId="{F4B35F8A-E5F1-D644-A362-7663C7CAAF83}" type="pres">
      <dgm:prSet presAssocID="{487459D6-72B6-46E5-B177-5D402B3FE0F4}" presName="text" presStyleLbl="fgAcc0" presStyleIdx="0" presStyleCnt="4">
        <dgm:presLayoutVars>
          <dgm:chPref val="3"/>
        </dgm:presLayoutVars>
      </dgm:prSet>
      <dgm:spPr/>
    </dgm:pt>
    <dgm:pt modelId="{1D8A8C98-A926-8844-98D6-57023AAA75CC}" type="pres">
      <dgm:prSet presAssocID="{487459D6-72B6-46E5-B177-5D402B3FE0F4}" presName="hierChild2" presStyleCnt="0"/>
      <dgm:spPr/>
    </dgm:pt>
    <dgm:pt modelId="{92E7DE1C-2056-E348-8B21-DC3313C0DB33}" type="pres">
      <dgm:prSet presAssocID="{31D01F9E-BA27-42FC-BA71-4CD3E9BC8BFA}" presName="hierRoot1" presStyleCnt="0"/>
      <dgm:spPr/>
    </dgm:pt>
    <dgm:pt modelId="{FF7170E5-0F82-E64D-A2B2-D0F2021882F0}" type="pres">
      <dgm:prSet presAssocID="{31D01F9E-BA27-42FC-BA71-4CD3E9BC8BFA}" presName="composite" presStyleCnt="0"/>
      <dgm:spPr/>
    </dgm:pt>
    <dgm:pt modelId="{0FBB9F93-F739-7E48-9759-F8980C8A4C24}" type="pres">
      <dgm:prSet presAssocID="{31D01F9E-BA27-42FC-BA71-4CD3E9BC8BFA}" presName="background" presStyleLbl="node0" presStyleIdx="1" presStyleCnt="4"/>
      <dgm:spPr/>
    </dgm:pt>
    <dgm:pt modelId="{C6CFC5C0-2465-5746-BA8F-59F6E49471A5}" type="pres">
      <dgm:prSet presAssocID="{31D01F9E-BA27-42FC-BA71-4CD3E9BC8BFA}" presName="text" presStyleLbl="fgAcc0" presStyleIdx="1" presStyleCnt="4">
        <dgm:presLayoutVars>
          <dgm:chPref val="3"/>
        </dgm:presLayoutVars>
      </dgm:prSet>
      <dgm:spPr/>
    </dgm:pt>
    <dgm:pt modelId="{C90AB018-1561-EF4D-9F5E-C8A1635CD590}" type="pres">
      <dgm:prSet presAssocID="{31D01F9E-BA27-42FC-BA71-4CD3E9BC8BFA}" presName="hierChild2" presStyleCnt="0"/>
      <dgm:spPr/>
    </dgm:pt>
    <dgm:pt modelId="{DD67FE4B-3CF5-C145-A43C-C523B5191A11}" type="pres">
      <dgm:prSet presAssocID="{386D1ABD-4BE4-44ED-ABB4-BCE4A92D1A14}" presName="hierRoot1" presStyleCnt="0"/>
      <dgm:spPr/>
    </dgm:pt>
    <dgm:pt modelId="{46FB408F-2689-6F44-BDFF-49CE6F6AC400}" type="pres">
      <dgm:prSet presAssocID="{386D1ABD-4BE4-44ED-ABB4-BCE4A92D1A14}" presName="composite" presStyleCnt="0"/>
      <dgm:spPr/>
    </dgm:pt>
    <dgm:pt modelId="{FE285AB0-DD70-7B4E-A632-D52B892FF3D7}" type="pres">
      <dgm:prSet presAssocID="{386D1ABD-4BE4-44ED-ABB4-BCE4A92D1A14}" presName="background" presStyleLbl="node0" presStyleIdx="2" presStyleCnt="4"/>
      <dgm:spPr/>
    </dgm:pt>
    <dgm:pt modelId="{C331B53B-AF75-364F-A64B-ED46A6B76B62}" type="pres">
      <dgm:prSet presAssocID="{386D1ABD-4BE4-44ED-ABB4-BCE4A92D1A14}" presName="text" presStyleLbl="fgAcc0" presStyleIdx="2" presStyleCnt="4">
        <dgm:presLayoutVars>
          <dgm:chPref val="3"/>
        </dgm:presLayoutVars>
      </dgm:prSet>
      <dgm:spPr/>
    </dgm:pt>
    <dgm:pt modelId="{03A9C74D-6C44-0B4C-A265-29F739C4642F}" type="pres">
      <dgm:prSet presAssocID="{386D1ABD-4BE4-44ED-ABB4-BCE4A92D1A14}" presName="hierChild2" presStyleCnt="0"/>
      <dgm:spPr/>
    </dgm:pt>
    <dgm:pt modelId="{EDB2815C-C61B-0743-9228-C5F19F59296C}" type="pres">
      <dgm:prSet presAssocID="{30C0BFD2-765B-47CB-AB7E-82D7703D18A3}" presName="hierRoot1" presStyleCnt="0"/>
      <dgm:spPr/>
    </dgm:pt>
    <dgm:pt modelId="{F261CE38-C0AC-BD44-A515-E8B5A2BA0540}" type="pres">
      <dgm:prSet presAssocID="{30C0BFD2-765B-47CB-AB7E-82D7703D18A3}" presName="composite" presStyleCnt="0"/>
      <dgm:spPr/>
    </dgm:pt>
    <dgm:pt modelId="{27A20E34-BC78-0242-93AE-6FDB6E0D4F2F}" type="pres">
      <dgm:prSet presAssocID="{30C0BFD2-765B-47CB-AB7E-82D7703D18A3}" presName="background" presStyleLbl="node0" presStyleIdx="3" presStyleCnt="4"/>
      <dgm:spPr/>
    </dgm:pt>
    <dgm:pt modelId="{3AE7F80B-3252-6A4E-AF46-9E8963AC27FE}" type="pres">
      <dgm:prSet presAssocID="{30C0BFD2-765B-47CB-AB7E-82D7703D18A3}" presName="text" presStyleLbl="fgAcc0" presStyleIdx="3" presStyleCnt="4">
        <dgm:presLayoutVars>
          <dgm:chPref val="3"/>
        </dgm:presLayoutVars>
      </dgm:prSet>
      <dgm:spPr/>
    </dgm:pt>
    <dgm:pt modelId="{1EA6F067-CC0F-E443-A51A-D9030438A54C}" type="pres">
      <dgm:prSet presAssocID="{30C0BFD2-765B-47CB-AB7E-82D7703D18A3}" presName="hierChild2" presStyleCnt="0"/>
      <dgm:spPr/>
    </dgm:pt>
  </dgm:ptLst>
  <dgm:cxnLst>
    <dgm:cxn modelId="{42026827-55C3-C944-9FF0-BABA051A8E18}" type="presOf" srcId="{F810CB3E-5CF1-4079-982F-E03A9D6CFB89}" destId="{3A16ABE3-DF65-F249-AFAC-F1BB7F37FB73}" srcOrd="0" destOrd="0" presId="urn:microsoft.com/office/officeart/2005/8/layout/hierarchy1"/>
    <dgm:cxn modelId="{33FC112F-B25C-49D2-863B-9CD260D46A34}" srcId="{F810CB3E-5CF1-4079-982F-E03A9D6CFB89}" destId="{30C0BFD2-765B-47CB-AB7E-82D7703D18A3}" srcOrd="3" destOrd="0" parTransId="{5931B80B-D63A-4B55-AE35-C25F4B2D821E}" sibTransId="{405A0303-D528-4895-84BE-06F7E2750842}"/>
    <dgm:cxn modelId="{33EEA835-6C87-2642-A457-81877C3E44C0}" type="presOf" srcId="{31D01F9E-BA27-42FC-BA71-4CD3E9BC8BFA}" destId="{C6CFC5C0-2465-5746-BA8F-59F6E49471A5}" srcOrd="0" destOrd="0" presId="urn:microsoft.com/office/officeart/2005/8/layout/hierarchy1"/>
    <dgm:cxn modelId="{1222F44B-C9E0-5E4E-95BE-29713DDF77B9}" type="presOf" srcId="{487459D6-72B6-46E5-B177-5D402B3FE0F4}" destId="{F4B35F8A-E5F1-D644-A362-7663C7CAAF83}" srcOrd="0" destOrd="0" presId="urn:microsoft.com/office/officeart/2005/8/layout/hierarchy1"/>
    <dgm:cxn modelId="{BA876859-969F-4C99-93DD-CE8BBDFF3297}" srcId="{F810CB3E-5CF1-4079-982F-E03A9D6CFB89}" destId="{31D01F9E-BA27-42FC-BA71-4CD3E9BC8BFA}" srcOrd="1" destOrd="0" parTransId="{74F6D08C-EA38-45A1-AA6D-0AC02CD670FE}" sibTransId="{04C67AEE-2F57-4C27-91B4-E2B465BB883A}"/>
    <dgm:cxn modelId="{398F0E60-89A5-4669-857A-4460810081A5}" srcId="{F810CB3E-5CF1-4079-982F-E03A9D6CFB89}" destId="{386D1ABD-4BE4-44ED-ABB4-BCE4A92D1A14}" srcOrd="2" destOrd="0" parTransId="{3A42337B-9EC9-480A-9E55-5E6FD252528E}" sibTransId="{ABB99165-32F1-445D-A14A-C0BB2FEC8777}"/>
    <dgm:cxn modelId="{A5F30CB6-E6E7-2F47-AA40-F1A985A3B079}" type="presOf" srcId="{30C0BFD2-765B-47CB-AB7E-82D7703D18A3}" destId="{3AE7F80B-3252-6A4E-AF46-9E8963AC27FE}" srcOrd="0" destOrd="0" presId="urn:microsoft.com/office/officeart/2005/8/layout/hierarchy1"/>
    <dgm:cxn modelId="{14D688C3-38BC-1E49-9DE9-2F862BDC713F}" type="presOf" srcId="{386D1ABD-4BE4-44ED-ABB4-BCE4A92D1A14}" destId="{C331B53B-AF75-364F-A64B-ED46A6B76B62}" srcOrd="0" destOrd="0" presId="urn:microsoft.com/office/officeart/2005/8/layout/hierarchy1"/>
    <dgm:cxn modelId="{D3168CFE-82F6-42C6-804D-B8C644AB8233}" srcId="{F810CB3E-5CF1-4079-982F-E03A9D6CFB89}" destId="{487459D6-72B6-46E5-B177-5D402B3FE0F4}" srcOrd="0" destOrd="0" parTransId="{D2FD7193-7232-4583-ACFB-B840B40404F4}" sibTransId="{CA98A8FA-9599-4D1D-8076-44D2F9212565}"/>
    <dgm:cxn modelId="{02097855-B973-CB43-B3AB-5694415E58C5}" type="presParOf" srcId="{3A16ABE3-DF65-F249-AFAC-F1BB7F37FB73}" destId="{E4EDFAC6-9F75-B34A-8A09-C5DBF4E0EC68}" srcOrd="0" destOrd="0" presId="urn:microsoft.com/office/officeart/2005/8/layout/hierarchy1"/>
    <dgm:cxn modelId="{7BE5F67C-C826-7A41-807B-5A1038E73A3A}" type="presParOf" srcId="{E4EDFAC6-9F75-B34A-8A09-C5DBF4E0EC68}" destId="{3F002E8F-616D-D24B-A95C-B2CE1039A7A6}" srcOrd="0" destOrd="0" presId="urn:microsoft.com/office/officeart/2005/8/layout/hierarchy1"/>
    <dgm:cxn modelId="{4D586FC0-A5FD-F848-8043-EE4BD5C78D4B}" type="presParOf" srcId="{3F002E8F-616D-D24B-A95C-B2CE1039A7A6}" destId="{A40D6054-46A3-8E41-BB59-CB48C09DF045}" srcOrd="0" destOrd="0" presId="urn:microsoft.com/office/officeart/2005/8/layout/hierarchy1"/>
    <dgm:cxn modelId="{ACF2FB2E-0DDD-384E-A39F-74EB57E01BA8}" type="presParOf" srcId="{3F002E8F-616D-D24B-A95C-B2CE1039A7A6}" destId="{F4B35F8A-E5F1-D644-A362-7663C7CAAF83}" srcOrd="1" destOrd="0" presId="urn:microsoft.com/office/officeart/2005/8/layout/hierarchy1"/>
    <dgm:cxn modelId="{73CC8131-533D-A549-A2EE-24B61671586D}" type="presParOf" srcId="{E4EDFAC6-9F75-B34A-8A09-C5DBF4E0EC68}" destId="{1D8A8C98-A926-8844-98D6-57023AAA75CC}" srcOrd="1" destOrd="0" presId="urn:microsoft.com/office/officeart/2005/8/layout/hierarchy1"/>
    <dgm:cxn modelId="{DC74B398-EAC5-E241-9AAE-5E6D813FB489}" type="presParOf" srcId="{3A16ABE3-DF65-F249-AFAC-F1BB7F37FB73}" destId="{92E7DE1C-2056-E348-8B21-DC3313C0DB33}" srcOrd="1" destOrd="0" presId="urn:microsoft.com/office/officeart/2005/8/layout/hierarchy1"/>
    <dgm:cxn modelId="{0A8D7B6D-19D0-E443-8420-0A2AC600769F}" type="presParOf" srcId="{92E7DE1C-2056-E348-8B21-DC3313C0DB33}" destId="{FF7170E5-0F82-E64D-A2B2-D0F2021882F0}" srcOrd="0" destOrd="0" presId="urn:microsoft.com/office/officeart/2005/8/layout/hierarchy1"/>
    <dgm:cxn modelId="{85023398-EDAA-964E-896E-6BF1DD7A4568}" type="presParOf" srcId="{FF7170E5-0F82-E64D-A2B2-D0F2021882F0}" destId="{0FBB9F93-F739-7E48-9759-F8980C8A4C24}" srcOrd="0" destOrd="0" presId="urn:microsoft.com/office/officeart/2005/8/layout/hierarchy1"/>
    <dgm:cxn modelId="{3E740FF7-F0B2-3540-9650-A92D7BB2B360}" type="presParOf" srcId="{FF7170E5-0F82-E64D-A2B2-D0F2021882F0}" destId="{C6CFC5C0-2465-5746-BA8F-59F6E49471A5}" srcOrd="1" destOrd="0" presId="urn:microsoft.com/office/officeart/2005/8/layout/hierarchy1"/>
    <dgm:cxn modelId="{3CC9D071-50EE-5B4E-B812-5E855CECE6D2}" type="presParOf" srcId="{92E7DE1C-2056-E348-8B21-DC3313C0DB33}" destId="{C90AB018-1561-EF4D-9F5E-C8A1635CD590}" srcOrd="1" destOrd="0" presId="urn:microsoft.com/office/officeart/2005/8/layout/hierarchy1"/>
    <dgm:cxn modelId="{11E54CE1-1C3A-F64E-8A8F-B6CB8D8F33C8}" type="presParOf" srcId="{3A16ABE3-DF65-F249-AFAC-F1BB7F37FB73}" destId="{DD67FE4B-3CF5-C145-A43C-C523B5191A11}" srcOrd="2" destOrd="0" presId="urn:microsoft.com/office/officeart/2005/8/layout/hierarchy1"/>
    <dgm:cxn modelId="{5C3EE697-24BF-9149-A4F3-BB60CD588EDD}" type="presParOf" srcId="{DD67FE4B-3CF5-C145-A43C-C523B5191A11}" destId="{46FB408F-2689-6F44-BDFF-49CE6F6AC400}" srcOrd="0" destOrd="0" presId="urn:microsoft.com/office/officeart/2005/8/layout/hierarchy1"/>
    <dgm:cxn modelId="{766766A8-1497-6049-BA41-BA829BB8C802}" type="presParOf" srcId="{46FB408F-2689-6F44-BDFF-49CE6F6AC400}" destId="{FE285AB0-DD70-7B4E-A632-D52B892FF3D7}" srcOrd="0" destOrd="0" presId="urn:microsoft.com/office/officeart/2005/8/layout/hierarchy1"/>
    <dgm:cxn modelId="{8B8F4613-7BE2-D946-8234-ADD9AC88EEAC}" type="presParOf" srcId="{46FB408F-2689-6F44-BDFF-49CE6F6AC400}" destId="{C331B53B-AF75-364F-A64B-ED46A6B76B62}" srcOrd="1" destOrd="0" presId="urn:microsoft.com/office/officeart/2005/8/layout/hierarchy1"/>
    <dgm:cxn modelId="{1EEF94FD-B659-044B-9AF8-684AEF346C75}" type="presParOf" srcId="{DD67FE4B-3CF5-C145-A43C-C523B5191A11}" destId="{03A9C74D-6C44-0B4C-A265-29F739C4642F}" srcOrd="1" destOrd="0" presId="urn:microsoft.com/office/officeart/2005/8/layout/hierarchy1"/>
    <dgm:cxn modelId="{33BE8B71-82C4-A947-9FB7-06A572A3E14C}" type="presParOf" srcId="{3A16ABE3-DF65-F249-AFAC-F1BB7F37FB73}" destId="{EDB2815C-C61B-0743-9228-C5F19F59296C}" srcOrd="3" destOrd="0" presId="urn:microsoft.com/office/officeart/2005/8/layout/hierarchy1"/>
    <dgm:cxn modelId="{6C4F9FA6-E4AA-A741-B501-7CA6FA0D1430}" type="presParOf" srcId="{EDB2815C-C61B-0743-9228-C5F19F59296C}" destId="{F261CE38-C0AC-BD44-A515-E8B5A2BA0540}" srcOrd="0" destOrd="0" presId="urn:microsoft.com/office/officeart/2005/8/layout/hierarchy1"/>
    <dgm:cxn modelId="{63683420-6DDA-0948-9DAA-BB1170E38D35}" type="presParOf" srcId="{F261CE38-C0AC-BD44-A515-E8B5A2BA0540}" destId="{27A20E34-BC78-0242-93AE-6FDB6E0D4F2F}" srcOrd="0" destOrd="0" presId="urn:microsoft.com/office/officeart/2005/8/layout/hierarchy1"/>
    <dgm:cxn modelId="{0EA8E2E6-441F-A24B-89AC-BDB7C6536A93}" type="presParOf" srcId="{F261CE38-C0AC-BD44-A515-E8B5A2BA0540}" destId="{3AE7F80B-3252-6A4E-AF46-9E8963AC27FE}" srcOrd="1" destOrd="0" presId="urn:microsoft.com/office/officeart/2005/8/layout/hierarchy1"/>
    <dgm:cxn modelId="{C5A93E35-06CF-9947-BC6F-9279B075F8E0}" type="presParOf" srcId="{EDB2815C-C61B-0743-9228-C5F19F59296C}" destId="{1EA6F067-CC0F-E443-A51A-D9030438A54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0D6054-46A3-8E41-BB59-CB48C09DF045}">
      <dsp:nvSpPr>
        <dsp:cNvPr id="0" name=""/>
        <dsp:cNvSpPr/>
      </dsp:nvSpPr>
      <dsp:spPr>
        <a:xfrm>
          <a:off x="3201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B35F8A-E5F1-D644-A362-7663C7CAAF83}">
      <dsp:nvSpPr>
        <dsp:cNvPr id="0" name=""/>
        <dsp:cNvSpPr/>
      </dsp:nvSpPr>
      <dsp:spPr>
        <a:xfrm>
          <a:off x="257188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Anshuman Singh Dikhit</a:t>
          </a:r>
        </a:p>
      </dsp:txBody>
      <dsp:txXfrm>
        <a:off x="299702" y="1282093"/>
        <a:ext cx="2200851" cy="1366505"/>
      </dsp:txXfrm>
    </dsp:sp>
    <dsp:sp modelId="{0FBB9F93-F739-7E48-9759-F8980C8A4C24}">
      <dsp:nvSpPr>
        <dsp:cNvPr id="0" name=""/>
        <dsp:cNvSpPr/>
      </dsp:nvSpPr>
      <dsp:spPr>
        <a:xfrm>
          <a:off x="2797054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CFC5C0-2465-5746-BA8F-59F6E49471A5}">
      <dsp:nvSpPr>
        <dsp:cNvPr id="0" name=""/>
        <dsp:cNvSpPr/>
      </dsp:nvSpPr>
      <dsp:spPr>
        <a:xfrm>
          <a:off x="3051041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Arash Nezam Saramadi</a:t>
          </a:r>
        </a:p>
      </dsp:txBody>
      <dsp:txXfrm>
        <a:off x="3093555" y="1282093"/>
        <a:ext cx="2200851" cy="1366505"/>
      </dsp:txXfrm>
    </dsp:sp>
    <dsp:sp modelId="{FE285AB0-DD70-7B4E-A632-D52B892FF3D7}">
      <dsp:nvSpPr>
        <dsp:cNvPr id="0" name=""/>
        <dsp:cNvSpPr/>
      </dsp:nvSpPr>
      <dsp:spPr>
        <a:xfrm>
          <a:off x="5590907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1B53B-AF75-364F-A64B-ED46A6B76B62}">
      <dsp:nvSpPr>
        <dsp:cNvPr id="0" name=""/>
        <dsp:cNvSpPr/>
      </dsp:nvSpPr>
      <dsp:spPr>
        <a:xfrm>
          <a:off x="5844894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Kislay Kumar</a:t>
          </a:r>
        </a:p>
      </dsp:txBody>
      <dsp:txXfrm>
        <a:off x="5887408" y="1282093"/>
        <a:ext cx="2200851" cy="1366505"/>
      </dsp:txXfrm>
    </dsp:sp>
    <dsp:sp modelId="{27A20E34-BC78-0242-93AE-6FDB6E0D4F2F}">
      <dsp:nvSpPr>
        <dsp:cNvPr id="0" name=""/>
        <dsp:cNvSpPr/>
      </dsp:nvSpPr>
      <dsp:spPr>
        <a:xfrm>
          <a:off x="8384760" y="998291"/>
          <a:ext cx="2285879" cy="1451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7F80B-3252-6A4E-AF46-9E8963AC27FE}">
      <dsp:nvSpPr>
        <dsp:cNvPr id="0" name=""/>
        <dsp:cNvSpPr/>
      </dsp:nvSpPr>
      <dsp:spPr>
        <a:xfrm>
          <a:off x="8638747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Nitesh Kumar</a:t>
          </a:r>
        </a:p>
      </dsp:txBody>
      <dsp:txXfrm>
        <a:off x="8681261" y="1282093"/>
        <a:ext cx="2200851" cy="1366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032F1-CF6F-3A4C-807B-8BC319304FC1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FD12C-F35D-CE43-9E2F-34BB1921A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62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FD12C-F35D-CE43-9E2F-34BB1921AA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0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FD12C-F35D-CE43-9E2F-34BB1921AA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88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02DD-9FB8-4ABA-B6C8-A524CF57B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8CB30-BF98-4C57-B9C8-5C003940D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F3E66-3D38-4987-B28E-DE677A789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5CFE3-1FCA-4FBE-88C7-FF1CFB3CC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C0742-9986-4692-A02D-9E937782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3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EAC53-BBA3-42BC-9414-2264E336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63DD3-EA09-43ED-98FC-D915D51D7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0B110-5FB5-4B26-A132-B7813B02A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CD7A4-D507-4DF8-AFB3-3F718D02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8E4E4-166B-45DA-AA75-9B9FBDB52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51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D2CE4-C06D-45EF-B970-1FFB1D072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C2885-E110-4268-95F0-EDE1FB131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2A6AD-68B0-4300-B304-B6B5C5F4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8F084-B1B3-4CB9-9AA4-1BD5E99BF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67FE2-4BE6-44D4-BE1D-92091F9B4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89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57BB5-2157-4500-99CA-2ED86D033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6555D-77F0-4EEE-8181-4B08B7299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42294-9BDD-4073-BB7E-DBE872E0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370D-9365-4316-960B-EC81FC0F3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7C649-3AC2-42FD-B3F5-8C73EF76C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2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C505-E8CA-4491-AF58-9664193EB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63C81-8570-4985-8BA1-9E6F16576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9EDA2-79DF-4C85-9339-05BE8CD94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F3A04-85B6-4C84-B1DE-44B68038A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43645-9CE3-4E89-BE42-F2429CDF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8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8CF17-EDF6-452D-AFF3-C7145F653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707D0-B7D0-4515-8B3D-9001DEA93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776FE-279B-4C31-A750-6FF5F4AF7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0C95D-1A1B-4D2C-B86A-E653DBA7C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4AA0D-BF0A-44B0-9C5A-EDF783D4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C26B7-2B4C-48D4-8C5E-7ACECBAF5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3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5B70-814E-41AB-8419-398A4754D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58457-DFBF-4C45-88A1-CC649F1E1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D56B1-1D20-4CC7-84EF-3435A61FB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998CC0-745B-4E87-8BE0-39EBE4586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D4BBB1-3A5F-498D-BC90-3913BA351A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1C069-7BEC-4310-9B2A-4073F82CE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B778B7-E7A2-4F47-8DF1-1E711B9AA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5B9809-CD00-4E46-A92A-3F22A6876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88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717D9-4568-4639-BC87-DC4EFAAFF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9E51D-C1DA-433B-A94A-E66C6008F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B3857-EDA1-4049-B041-4AAD67E9D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206A76-64B5-483C-934B-AD238F8F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62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F1D1FD-9459-4978-BF72-3AF8FC87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559832-FE6F-4FD1-A691-0DA0E270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3DD1E-F0A3-4B61-9231-4FC910D0C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3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7C326-7340-40C5-9F73-2DBBDF605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B9E71-F9A5-4C65-8E07-3D4422844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F3C4E0-8002-4204-8676-8614BD727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30077-338D-4DD7-ABAB-5BCB22E0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15B85-C5A3-4279-9851-48FA9C153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65BC9-870B-4CFA-84AE-FB51E3DC8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4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CF7A6-A587-4322-9F77-6F0113442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8659A5-AAE1-4D65-896F-85233A395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DD722-FB65-4EEB-BF9B-CCD3BED68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4A6CC-1520-4D7C-A22E-E212DE17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9D8EC-9976-4E4E-B5F4-E21BA928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C10D1-2DBB-4F97-97B3-6384F18F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12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E745AF-241F-43A9-8202-1841D2845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CD57B-3C22-4147-A272-63C1D2AD2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A6DCD-1667-4501-BA72-C9E2D5A6F2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2908D-2E23-4E4E-A331-36165CA9F2E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59AD2-F849-40C7-8F06-62FB4298A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80A2D-1CDD-4117-9361-FA1287286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66243-7B48-4739-B7F6-1DA537497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43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ED5DC8-D64B-4BE2-AC07-9CFC27316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3564" y="348865"/>
            <a:ext cx="9718111" cy="15764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Crime in Boston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E29A2-56CE-8F42-9AFD-2A4829BA3D07}"/>
              </a:ext>
            </a:extLst>
          </p:cNvPr>
          <p:cNvSpPr txBox="1"/>
          <p:nvPr/>
        </p:nvSpPr>
        <p:spPr>
          <a:xfrm>
            <a:off x="0" y="6488668"/>
            <a:ext cx="3942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>
              <a:spcAft>
                <a:spcPts val="600"/>
              </a:spcAft>
              <a:buNone/>
            </a:pPr>
            <a:r>
              <a:rPr lang="en-US" dirty="0"/>
              <a:t>CS 109A </a:t>
            </a:r>
            <a:r>
              <a:rPr lang="en-US" dirty="0">
                <a:solidFill>
                  <a:schemeClr val="accent6"/>
                </a:solidFill>
              </a:rPr>
              <a:t>|  </a:t>
            </a:r>
            <a:r>
              <a:rPr lang="en-US" dirty="0"/>
              <a:t>Dec 10</a:t>
            </a:r>
            <a:r>
              <a:rPr lang="en-US" baseline="30000" dirty="0"/>
              <a:t>th</a:t>
            </a:r>
            <a:r>
              <a:rPr lang="en-US" dirty="0"/>
              <a:t>, 2021 </a:t>
            </a:r>
            <a:r>
              <a:rPr lang="en-US" dirty="0">
                <a:solidFill>
                  <a:schemeClr val="accent6"/>
                </a:solidFill>
              </a:rPr>
              <a:t>| </a:t>
            </a:r>
            <a:r>
              <a:rPr lang="en-US" dirty="0"/>
              <a:t>  </a:t>
            </a:r>
            <a:r>
              <a:rPr lang="en-US" dirty="0">
                <a:solidFill>
                  <a:schemeClr val="tx2"/>
                </a:solidFill>
              </a:rPr>
              <a:t>Fall 2021</a:t>
            </a:r>
          </a:p>
        </p:txBody>
      </p:sp>
      <p:graphicFrame>
        <p:nvGraphicFramePr>
          <p:cNvPr id="34" name="TextBox 5">
            <a:extLst>
              <a:ext uri="{FF2B5EF4-FFF2-40B4-BE49-F238E27FC236}">
                <a16:creationId xmlns:a16="http://schemas.microsoft.com/office/drawing/2014/main" id="{B45738CC-FD6E-409A-A9A7-528ACC67A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3126080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799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-487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Selection and Hyperparameter tuning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2A098-7D94-8D4D-85D8-B7335F1F6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1638098"/>
            <a:ext cx="10217403" cy="470285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Logistic Regression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3714C2-54F0-3D4E-BB27-0F000612E3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599" y="1874837"/>
            <a:ext cx="6786093" cy="35489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438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-487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Selection and Hyperparameter tuning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2A098-7D94-8D4D-85D8-B7335F1F6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1638098"/>
            <a:ext cx="10217403" cy="470285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Decision Tree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ADDCB9-CBF4-D041-AF5C-C81FF19EA0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697943"/>
            <a:ext cx="4849675" cy="45268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584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-487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Selection and Hyperparameter tuning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2A098-7D94-8D4D-85D8-B7335F1F6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1638098"/>
            <a:ext cx="10217403" cy="470285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Boosting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1FBE74-573A-1A4A-8A8F-FE98687836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123" y="2156938"/>
            <a:ext cx="4384054" cy="3062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DDCD3E-F09A-8249-B06F-3994A49E14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496" y="2156938"/>
            <a:ext cx="4426945" cy="30056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1614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-487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Selection and Hyperparameter tuning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2A098-7D94-8D4D-85D8-B7335F1F6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6" y="2047460"/>
            <a:ext cx="10217403" cy="4293493"/>
          </a:xfrm>
        </p:spPr>
        <p:txBody>
          <a:bodyPr/>
          <a:lstStyle/>
          <a:p>
            <a:r>
              <a:rPr lang="en-US" dirty="0"/>
              <a:t>Random Forest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Ensembled Model (</a:t>
            </a:r>
            <a:r>
              <a:rPr lang="en-US" sz="2000" dirty="0"/>
              <a:t>Logistic Regression + </a:t>
            </a:r>
            <a:r>
              <a:rPr lang="en-US" sz="2000" dirty="0" err="1"/>
              <a:t>Adaboost</a:t>
            </a:r>
            <a:r>
              <a:rPr lang="en-US" sz="2000" dirty="0"/>
              <a:t> + Balanced Random Forest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64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342997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Performance and Limitations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5596FE4-AD73-1649-A15B-B311B27530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4553278"/>
              </p:ext>
            </p:extLst>
          </p:nvPr>
        </p:nvGraphicFramePr>
        <p:xfrm>
          <a:off x="1257300" y="2380970"/>
          <a:ext cx="6222999" cy="26736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86735">
                  <a:extLst>
                    <a:ext uri="{9D8B030D-6E8A-4147-A177-3AD203B41FA5}">
                      <a16:colId xmlns:a16="http://schemas.microsoft.com/office/drawing/2014/main" val="2685217809"/>
                    </a:ext>
                  </a:extLst>
                </a:gridCol>
                <a:gridCol w="1368132">
                  <a:extLst>
                    <a:ext uri="{9D8B030D-6E8A-4147-A177-3AD203B41FA5}">
                      <a16:colId xmlns:a16="http://schemas.microsoft.com/office/drawing/2014/main" val="3332934170"/>
                    </a:ext>
                  </a:extLst>
                </a:gridCol>
                <a:gridCol w="1368132">
                  <a:extLst>
                    <a:ext uri="{9D8B030D-6E8A-4147-A177-3AD203B41FA5}">
                      <a16:colId xmlns:a16="http://schemas.microsoft.com/office/drawing/2014/main" val="3366098272"/>
                    </a:ext>
                  </a:extLst>
                </a:gridCol>
              </a:tblGrid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Model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Accuracy %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AUC Score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6384290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Naïve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51.72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42586976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Base Logistic Regression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52.12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0.5716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53983251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Logistic Regression with Lasso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51.72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0.5591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48179353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Single Decision Tree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52.47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0.5577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51596187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Balanced Random Forest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47.04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0.5862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01536518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AdaBoost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52.60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0.5951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42558220"/>
                  </a:ext>
                </a:extLst>
              </a:tr>
              <a:tr h="3342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Our own Ensemble Model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52.60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-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0839636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55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2000" dirty="0"/>
              <a:t>Feature importance</a:t>
            </a:r>
          </a:p>
          <a:p>
            <a:r>
              <a:rPr lang="en-US" sz="2000" dirty="0"/>
              <a:t>Permutation importance</a:t>
            </a:r>
          </a:p>
          <a:p>
            <a:r>
              <a:rPr lang="en-US" sz="2000" dirty="0"/>
              <a:t>Exploratory data analysis on model output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19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2"/>
            <a:ext cx="9688296" cy="839762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6457" y="1653097"/>
            <a:ext cx="9929145" cy="455886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Feature importance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8F9C19-3E69-0848-83E7-3AE71288C2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" t="3735"/>
          <a:stretch/>
        </p:blipFill>
        <p:spPr bwMode="auto">
          <a:xfrm>
            <a:off x="1136397" y="2782956"/>
            <a:ext cx="9796646" cy="320992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EF2C9D-46AB-2A4D-8902-F21DD11BA164}"/>
              </a:ext>
            </a:extLst>
          </p:cNvPr>
          <p:cNvSpPr txBox="1"/>
          <p:nvPr/>
        </p:nvSpPr>
        <p:spPr>
          <a:xfrm>
            <a:off x="2773017" y="2226365"/>
            <a:ext cx="143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Decision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FA9E7E-75C1-4647-AC3A-5D0C554C05A7}"/>
              </a:ext>
            </a:extLst>
          </p:cNvPr>
          <p:cNvSpPr txBox="1"/>
          <p:nvPr/>
        </p:nvSpPr>
        <p:spPr>
          <a:xfrm>
            <a:off x="8892249" y="2214893"/>
            <a:ext cx="1764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Adaboost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025F44-C40D-6E4E-973F-4F4DBE5AACF4}"/>
              </a:ext>
            </a:extLst>
          </p:cNvPr>
          <p:cNvSpPr txBox="1"/>
          <p:nvPr/>
        </p:nvSpPr>
        <p:spPr>
          <a:xfrm>
            <a:off x="5545960" y="2226365"/>
            <a:ext cx="160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963107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2"/>
            <a:ext cx="9688296" cy="839762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6457" y="1653096"/>
            <a:ext cx="9806585" cy="369192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Permutation importance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47A6F1-F1C9-D64E-B7B9-1888026C84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458" y="2319480"/>
            <a:ext cx="2797842" cy="3025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ABD2BA-069F-FA4C-B744-4CFE19A05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581" y="2360826"/>
            <a:ext cx="2161299" cy="2914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37F9A0-15C0-AF4A-BF40-C8F3E47AAC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752" y="2365104"/>
            <a:ext cx="2638282" cy="86069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CF06834-CE9F-AF4C-BE09-4CA2BB0E1DB2}"/>
              </a:ext>
            </a:extLst>
          </p:cNvPr>
          <p:cNvSpPr txBox="1"/>
          <p:nvPr/>
        </p:nvSpPr>
        <p:spPr>
          <a:xfrm>
            <a:off x="1746667" y="1985065"/>
            <a:ext cx="1306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Adaboost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ACE6C7-0D07-9C4A-9878-F1B872D51A13}"/>
              </a:ext>
            </a:extLst>
          </p:cNvPr>
          <p:cNvSpPr txBox="1"/>
          <p:nvPr/>
        </p:nvSpPr>
        <p:spPr>
          <a:xfrm>
            <a:off x="7801154" y="2011693"/>
            <a:ext cx="237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Logistic regression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8DAF5B-A720-8645-9EC3-A104F630C3C5}"/>
              </a:ext>
            </a:extLst>
          </p:cNvPr>
          <p:cNvSpPr txBox="1"/>
          <p:nvPr/>
        </p:nvSpPr>
        <p:spPr>
          <a:xfrm>
            <a:off x="4836970" y="1992243"/>
            <a:ext cx="1908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4275616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 Interpretation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950A7C-06AA-8A47-A90B-28FF830BB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445" y="2659994"/>
            <a:ext cx="5150103" cy="3516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9431AE-1640-DF48-A709-EEAD5D1A0B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070" y="2774006"/>
            <a:ext cx="6195903" cy="30171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2228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Findings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2200" dirty="0"/>
              <a:t>Based on EDA it appeared that socio-economic factors influences crime</a:t>
            </a:r>
          </a:p>
          <a:p>
            <a:pPr lvl="0"/>
            <a:r>
              <a:rPr lang="en-US" sz="2200" dirty="0"/>
              <a:t>Availability of socio-economic predictors only at neighborhood level (Only 22 unique datapoints)</a:t>
            </a:r>
          </a:p>
          <a:p>
            <a:pPr lvl="0"/>
            <a:r>
              <a:rPr lang="en-US" sz="2200" dirty="0"/>
              <a:t>Most of the predictors are correlated, so limited additional information provided to model.</a:t>
            </a:r>
          </a:p>
          <a:p>
            <a:pPr lvl="0"/>
            <a:r>
              <a:rPr lang="en-US" sz="2200" dirty="0"/>
              <a:t>Only location and time information available from crime incidents</a:t>
            </a:r>
          </a:p>
          <a:p>
            <a:pPr lvl="0"/>
            <a:r>
              <a:rPr lang="en-US" sz="2200" dirty="0"/>
              <a:t>Model performance cannot be significantly improved if there are such limitations with the predictors.</a:t>
            </a:r>
          </a:p>
          <a:p>
            <a:pPr lvl="0"/>
            <a:endParaRPr lang="en-US" sz="2200" dirty="0"/>
          </a:p>
          <a:p>
            <a:pPr lvl="0"/>
            <a:endParaRPr lang="en-US" sz="2200" dirty="0"/>
          </a:p>
          <a:p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9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BE0688-74FA-45C1-9F35-C2B8434C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96658-2353-4E50-B857-65034FF99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Analyze and model the crime in Boston area using Boston Crime Incident Reports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571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8D940-1D66-3149-9153-C0555FCDE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14582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Data used 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2000" dirty="0"/>
              <a:t>Boston Crime Incident Reports</a:t>
            </a:r>
          </a:p>
          <a:p>
            <a:r>
              <a:rPr lang="en-US" sz="2000" dirty="0"/>
              <a:t>Neighborhood demographic data</a:t>
            </a:r>
          </a:p>
          <a:p>
            <a:r>
              <a:rPr lang="en-US" sz="2000" dirty="0"/>
              <a:t>Streetlight data</a:t>
            </a:r>
          </a:p>
          <a:p>
            <a:r>
              <a:rPr lang="en-US" sz="2000" dirty="0"/>
              <a:t>Weather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02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EDA – Race and Crime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70C39514-6652-D749-BF2E-DCC01A4EC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6396" y="2647010"/>
            <a:ext cx="7624792" cy="272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9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Chart, histogram&#10;&#10;Description automatically generated">
            <a:extLst>
              <a:ext uri="{FF2B5EF4-FFF2-40B4-BE49-F238E27FC236}">
                <a16:creationId xmlns:a16="http://schemas.microsoft.com/office/drawing/2014/main" id="{9ACFC3B9-1FAC-564F-A2A6-307F78969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098" y="2528093"/>
            <a:ext cx="8128001" cy="291152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E6DA1CF-7CDA-C24B-8C85-3FEEB48D2E2C}"/>
              </a:ext>
            </a:extLst>
          </p:cNvPr>
          <p:cNvSpPr txBox="1">
            <a:spLocks/>
          </p:cNvSpPr>
          <p:nvPr/>
        </p:nvSpPr>
        <p:spPr>
          <a:xfrm>
            <a:off x="1136397" y="502021"/>
            <a:ext cx="9688296" cy="16429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EDA – Income and Crime</a:t>
            </a:r>
          </a:p>
        </p:txBody>
      </p:sp>
    </p:spTree>
    <p:extLst>
      <p:ext uri="{BB962C8B-B14F-4D97-AF65-F5344CB8AC3E}">
        <p14:creationId xmlns:p14="http://schemas.microsoft.com/office/powerpoint/2010/main" val="2760353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5F87A120-BF62-5747-9058-D461F7192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1699" y="2647010"/>
            <a:ext cx="8561096" cy="290896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7987241-F124-F642-B50D-49E953032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EDA – Education and Crime</a:t>
            </a:r>
          </a:p>
        </p:txBody>
      </p:sp>
    </p:spTree>
    <p:extLst>
      <p:ext uri="{BB962C8B-B14F-4D97-AF65-F5344CB8AC3E}">
        <p14:creationId xmlns:p14="http://schemas.microsoft.com/office/powerpoint/2010/main" val="3548972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4A4FA86D-5A80-224D-88A0-3C0FDC5DA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631481"/>
            <a:ext cx="8343900" cy="2922148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B2CF9756-6224-784F-AB79-A0673D82F04F}"/>
              </a:ext>
            </a:extLst>
          </p:cNvPr>
          <p:cNvSpPr txBox="1">
            <a:spLocks/>
          </p:cNvSpPr>
          <p:nvPr/>
        </p:nvSpPr>
        <p:spPr>
          <a:xfrm>
            <a:off x="1136397" y="502021"/>
            <a:ext cx="9688296" cy="16429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EDA – Weather and Crime</a:t>
            </a:r>
          </a:p>
        </p:txBody>
      </p:sp>
    </p:spTree>
    <p:extLst>
      <p:ext uri="{BB962C8B-B14F-4D97-AF65-F5344CB8AC3E}">
        <p14:creationId xmlns:p14="http://schemas.microsoft.com/office/powerpoint/2010/main" val="1104579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BE0688-74FA-45C1-9F35-C2B8434C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96658-2353-4E50-B857-65034FF99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What factors both socio-economic and non-socio-economic, can help us best categorize and identify the severity of crimes, defined as part of UCR?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600" dirty="0"/>
              <a:t>Uniform Crime Report (UCR) definitions are as follows:</a:t>
            </a:r>
          </a:p>
          <a:p>
            <a:pPr lvl="0"/>
            <a:r>
              <a:rPr lang="en-US" sz="1600" dirty="0"/>
              <a:t>Part 1: For violent crime such as homicide, rape, murder etc.</a:t>
            </a:r>
          </a:p>
          <a:p>
            <a:pPr lvl="0"/>
            <a:r>
              <a:rPr lang="en-US" sz="1600" dirty="0"/>
              <a:t>Part 2: For less severe crimes such as assault without aggravation, forgery, fraud etc. </a:t>
            </a:r>
          </a:p>
          <a:p>
            <a:pPr lvl="0"/>
            <a:r>
              <a:rPr lang="en-US" sz="1600" dirty="0"/>
              <a:t>Part 3: For all other crimes that do not fall under Part 1 or Part 2.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0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31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7AA0-206D-4635-98D4-FDC66D4A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4279"/>
          </a:xfrm>
        </p:spPr>
        <p:txBody>
          <a:bodyPr anchor="b">
            <a:normAutofit/>
          </a:bodyPr>
          <a:lstStyle/>
          <a:p>
            <a:r>
              <a:rPr lang="en-US" sz="4000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E11ED-F55C-4291-BF99-B54E997FF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3325078"/>
            <a:ext cx="9688296" cy="2700243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/>
              <a:t>Models explored:</a:t>
            </a:r>
          </a:p>
          <a:p>
            <a:r>
              <a:rPr lang="en-US" sz="2000" dirty="0"/>
              <a:t>Naïve model</a:t>
            </a:r>
          </a:p>
          <a:p>
            <a:r>
              <a:rPr lang="en-US" sz="2000" dirty="0"/>
              <a:t>Base model – Logistic regression</a:t>
            </a:r>
          </a:p>
          <a:p>
            <a:r>
              <a:rPr lang="en-US" sz="2000" dirty="0"/>
              <a:t>LASSO like Logistic regression</a:t>
            </a:r>
          </a:p>
          <a:p>
            <a:r>
              <a:rPr lang="en-US" sz="2000" dirty="0"/>
              <a:t>Decision Tree</a:t>
            </a:r>
          </a:p>
          <a:p>
            <a:r>
              <a:rPr lang="en-US" sz="2000" dirty="0" err="1"/>
              <a:t>Adaboost</a:t>
            </a:r>
            <a:endParaRPr lang="en-US" sz="2000" dirty="0"/>
          </a:p>
          <a:p>
            <a:r>
              <a:rPr lang="en-US" sz="2000" dirty="0"/>
              <a:t>Random Forest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275E7B-7F6E-994E-999D-577D098943B3}"/>
              </a:ext>
            </a:extLst>
          </p:cNvPr>
          <p:cNvSpPr txBox="1"/>
          <p:nvPr/>
        </p:nvSpPr>
        <p:spPr>
          <a:xfrm>
            <a:off x="1136397" y="2354326"/>
            <a:ext cx="10447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Predictors</a:t>
            </a:r>
            <a:r>
              <a:rPr lang="en-US" sz="2000" dirty="0"/>
              <a:t>: Demographic information (socio-economic), Weather, Time and Streetlight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55F05F-1A1E-9448-9EAB-8A97BDE5E868}"/>
              </a:ext>
            </a:extLst>
          </p:cNvPr>
          <p:cNvSpPr txBox="1"/>
          <p:nvPr/>
        </p:nvSpPr>
        <p:spPr>
          <a:xfrm>
            <a:off x="1136397" y="2762821"/>
            <a:ext cx="9688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Response</a:t>
            </a:r>
            <a:r>
              <a:rPr lang="en-US" sz="2000" dirty="0"/>
              <a:t>: Crime type defined by Uniform Crime Reporting (UCR)</a:t>
            </a:r>
          </a:p>
        </p:txBody>
      </p:sp>
    </p:spTree>
    <p:extLst>
      <p:ext uri="{BB962C8B-B14F-4D97-AF65-F5344CB8AC3E}">
        <p14:creationId xmlns:p14="http://schemas.microsoft.com/office/powerpoint/2010/main" val="973395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599</TotalTime>
  <Words>391</Words>
  <Application>Microsoft Macintosh PowerPoint</Application>
  <PresentationFormat>Widescreen</PresentationFormat>
  <Paragraphs>103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Crime in Boston</vt:lpstr>
      <vt:lpstr>Project goal</vt:lpstr>
      <vt:lpstr>Data used in analysis</vt:lpstr>
      <vt:lpstr>EDA – Race and Crime</vt:lpstr>
      <vt:lpstr>PowerPoint Presentation</vt:lpstr>
      <vt:lpstr>EDA – Education and Crime</vt:lpstr>
      <vt:lpstr>PowerPoint Presentation</vt:lpstr>
      <vt:lpstr>Research question</vt:lpstr>
      <vt:lpstr>Model</vt:lpstr>
      <vt:lpstr>Model Selection and Hyperparameter tuning</vt:lpstr>
      <vt:lpstr>Model Selection and Hyperparameter tuning</vt:lpstr>
      <vt:lpstr>Model Selection and Hyperparameter tuning</vt:lpstr>
      <vt:lpstr>Model Selection and Hyperparameter tuning</vt:lpstr>
      <vt:lpstr>Model Performance and Limitations</vt:lpstr>
      <vt:lpstr>Model Interpretation</vt:lpstr>
      <vt:lpstr>Model Interpretation</vt:lpstr>
      <vt:lpstr>Model Interpretation</vt:lpstr>
      <vt:lpstr>Model Interpretation</vt:lpstr>
      <vt:lpstr>Findings and 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Nitesh K</dc:creator>
  <cp:lastModifiedBy>Nezam Sarmadi, Seyed Arash</cp:lastModifiedBy>
  <cp:revision>23</cp:revision>
  <dcterms:created xsi:type="dcterms:W3CDTF">2021-12-10T16:15:06Z</dcterms:created>
  <dcterms:modified xsi:type="dcterms:W3CDTF">2021-12-11T04:13:23Z</dcterms:modified>
</cp:coreProperties>
</file>

<file path=docProps/thumbnail.jpeg>
</file>